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4" r:id="rId9"/>
    <p:sldId id="265" r:id="rId10"/>
    <p:sldId id="306" r:id="rId11"/>
    <p:sldId id="304" r:id="rId12"/>
    <p:sldId id="305" r:id="rId13"/>
    <p:sldId id="307" r:id="rId14"/>
    <p:sldId id="308" r:id="rId15"/>
    <p:sldId id="266" r:id="rId16"/>
    <p:sldId id="267" r:id="rId17"/>
    <p:sldId id="268" r:id="rId18"/>
    <p:sldId id="309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91" r:id="rId36"/>
    <p:sldId id="285" r:id="rId37"/>
    <p:sldId id="287" r:id="rId38"/>
    <p:sldId id="288" r:id="rId39"/>
    <p:sldId id="290" r:id="rId40"/>
    <p:sldId id="289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40" autoAdjust="0"/>
    <p:restoredTop sz="94660"/>
  </p:normalViewPr>
  <p:slideViewPr>
    <p:cSldViewPr>
      <p:cViewPr varScale="1">
        <p:scale>
          <a:sx n="108" d="100"/>
          <a:sy n="108" d="100"/>
        </p:scale>
        <p:origin x="-1782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87988-8898-4158-B016-D8E38F7BC719}" type="datetimeFigureOut">
              <a:rPr lang="zh-CN" altLang="en-US" smtClean="0"/>
              <a:pPr/>
              <a:t>2014/8/22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A8ACA5-53A6-463E-AA0C-E5AEC39848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8ACA5-53A6-463E-AA0C-E5AEC398489A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8ACA5-53A6-463E-AA0C-E5AEC398489A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8ACA5-53A6-463E-AA0C-E5AEC398489A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2014/8/22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2014/8/22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2014/8/22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2014/8/22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2014/8/22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2014/8/22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2014/8/22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2014/8/22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2014/8/22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2014/8/22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2014/8/22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2014/8/22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视频综合管理平台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sz="32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       —</a:t>
            </a:r>
            <a:r>
              <a:rPr lang="zh-CN" altLang="en-US" dirty="0" smtClean="0"/>
              <a:t>北京国创科视有限公司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视频管理</a:t>
            </a:r>
            <a:r>
              <a:rPr lang="en-US" altLang="zh-CN" dirty="0" smtClean="0"/>
              <a:t>—</a:t>
            </a:r>
            <a:r>
              <a:rPr lang="zh-CN" altLang="en-US" dirty="0" smtClean="0"/>
              <a:t>播放实时视频</a:t>
            </a:r>
            <a:endParaRPr lang="zh-CN" altLang="en-US" dirty="0"/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8162" y="2077244"/>
            <a:ext cx="80676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55576" y="1700808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选择一个在线的摄像头，可播放实时视频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视频监控</a:t>
            </a:r>
            <a:r>
              <a:rPr lang="en-US" altLang="zh-CN" dirty="0" smtClean="0"/>
              <a:t>—</a:t>
            </a:r>
            <a:r>
              <a:rPr lang="zh-CN" altLang="en-US" dirty="0" smtClean="0"/>
              <a:t>预案</a:t>
            </a:r>
            <a:endParaRPr lang="zh-CN" altLang="en-US" dirty="0"/>
          </a:p>
        </p:txBody>
      </p:sp>
      <p:pic>
        <p:nvPicPr>
          <p:cNvPr id="409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2852936"/>
            <a:ext cx="3960440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23528" y="1556792"/>
            <a:ext cx="64171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用户可以新建一个预案，然后配置预案中需要轮巡的摄像头。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若当前未选中预案，操作存为预案为先弹出新建预案界面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2240" y="2420888"/>
            <a:ext cx="2228850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11960" y="2492896"/>
            <a:ext cx="2257425" cy="393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视频监控</a:t>
            </a:r>
            <a:r>
              <a:rPr lang="en-US" altLang="zh-CN" dirty="0" smtClean="0"/>
              <a:t>—</a:t>
            </a:r>
            <a:r>
              <a:rPr lang="zh-CN" altLang="en-US" dirty="0" smtClean="0"/>
              <a:t>轮巡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9512" y="1412776"/>
            <a:ext cx="5777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用户可以向轮巡中添加摄像头，选择轮巡间隔，</a:t>
            </a:r>
            <a:endParaRPr lang="en-US" altLang="zh-CN" dirty="0" smtClean="0"/>
          </a:p>
          <a:p>
            <a:r>
              <a:rPr lang="zh-CN" altLang="en-US" dirty="0" smtClean="0"/>
              <a:t>点击 “开始”就开始轮巡，点击“结束”则停止轮巡。</a:t>
            </a:r>
            <a:endParaRPr lang="zh-CN" altLang="en-US" dirty="0"/>
          </a:p>
        </p:txBody>
      </p:sp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996952"/>
            <a:ext cx="3816424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1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3968" y="2996952"/>
            <a:ext cx="4672951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89806" y="764704"/>
            <a:ext cx="1974681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视频监控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分屏</a:t>
            </a:r>
            <a:endParaRPr lang="zh-CN" altLang="en-US" dirty="0"/>
          </a:p>
        </p:txBody>
      </p:sp>
      <p:pic>
        <p:nvPicPr>
          <p:cNvPr id="430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2780928"/>
            <a:ext cx="4032448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3968" y="2852936"/>
            <a:ext cx="4668589" cy="3532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23528" y="1484784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用户可以根据分屏按钮选择需要的分屏效果。</a:t>
            </a:r>
            <a:endParaRPr lang="zh-CN" altLang="en-US" dirty="0"/>
          </a:p>
        </p:txBody>
      </p:sp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7984" y="2276872"/>
            <a:ext cx="43719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视频监控</a:t>
            </a:r>
            <a:r>
              <a:rPr lang="en-US" altLang="zh-CN" dirty="0" smtClean="0"/>
              <a:t>—</a:t>
            </a:r>
            <a:r>
              <a:rPr lang="zh-CN" altLang="en-US" dirty="0" smtClean="0"/>
              <a:t>云台控制</a:t>
            </a:r>
            <a:endParaRPr lang="zh-CN" altLang="en-US" dirty="0"/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23456" y="1916832"/>
            <a:ext cx="4953000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90689" y="4437112"/>
            <a:ext cx="5057775" cy="2276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zh-CN" altLang="en-US" sz="1800" dirty="0" smtClean="0"/>
              <a:t>用户可以进行云台控制</a:t>
            </a:r>
            <a:r>
              <a:rPr lang="en-US" altLang="zh-CN" sz="1800" dirty="0" smtClean="0"/>
              <a:t>:</a:t>
            </a:r>
          </a:p>
          <a:p>
            <a:pPr>
              <a:buNone/>
            </a:pPr>
            <a:r>
              <a:rPr lang="en-US" altLang="zh-CN" sz="1800" dirty="0" smtClean="0"/>
              <a:t>  </a:t>
            </a:r>
            <a:r>
              <a:rPr lang="zh-CN" altLang="en-US" sz="1800" dirty="0" smtClean="0"/>
              <a:t>光圈大、光圈小、放大、缩小</a:t>
            </a:r>
            <a:endParaRPr lang="en-US" altLang="zh-CN" sz="1800" dirty="0" smtClean="0"/>
          </a:p>
          <a:p>
            <a:pPr>
              <a:buNone/>
            </a:pPr>
            <a:r>
              <a:rPr lang="en-US" altLang="zh-CN" sz="1800" dirty="0" smtClean="0"/>
              <a:t>  </a:t>
            </a:r>
            <a:r>
              <a:rPr lang="zh-CN" altLang="en-US" sz="1800" dirty="0" smtClean="0"/>
              <a:t>左上，上，右上</a:t>
            </a:r>
            <a:endParaRPr lang="en-US" altLang="zh-CN" sz="1800" dirty="0" smtClean="0"/>
          </a:p>
          <a:p>
            <a:pPr>
              <a:buNone/>
            </a:pPr>
            <a:r>
              <a:rPr lang="en-US" altLang="zh-CN" sz="1800" dirty="0" smtClean="0"/>
              <a:t>  </a:t>
            </a:r>
            <a:r>
              <a:rPr lang="zh-CN" altLang="en-US" sz="1800" dirty="0" smtClean="0"/>
              <a:t>左，摇杆，右</a:t>
            </a:r>
            <a:endParaRPr lang="en-US" altLang="zh-CN" sz="1800" dirty="0" smtClean="0"/>
          </a:p>
          <a:p>
            <a:pPr>
              <a:buNone/>
            </a:pPr>
            <a:r>
              <a:rPr lang="en-US" altLang="zh-CN" sz="1800" dirty="0" smtClean="0"/>
              <a:t>  </a:t>
            </a:r>
            <a:r>
              <a:rPr lang="zh-CN" altLang="en-US" sz="1800" dirty="0" smtClean="0"/>
              <a:t>左下，下，右下</a:t>
            </a:r>
            <a:endParaRPr lang="zh-CN" altLang="en-US" sz="1800" dirty="0"/>
          </a:p>
        </p:txBody>
      </p:sp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1600" y="4005064"/>
            <a:ext cx="1790700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历史视频</a:t>
            </a:r>
            <a:endParaRPr lang="zh-CN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636912"/>
            <a:ext cx="8229600" cy="3018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95536" y="1412776"/>
            <a:ext cx="75713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用户进入该界面默认显示系统中所有的历史视频；</a:t>
            </a:r>
            <a:endParaRPr lang="en-US" altLang="zh-CN" dirty="0" smtClean="0"/>
          </a:p>
          <a:p>
            <a:r>
              <a:rPr lang="zh-CN" altLang="en-US" dirty="0" smtClean="0"/>
              <a:t>用户可在左侧的搜索框中按条件搜索摄像头，选择该摄像头的历史视频。</a:t>
            </a:r>
            <a:endParaRPr lang="en-US" altLang="zh-CN" dirty="0" smtClean="0"/>
          </a:p>
          <a:p>
            <a:r>
              <a:rPr lang="zh-CN" altLang="en-US" dirty="0" smtClean="0"/>
              <a:t>用户可以按时间搜索在时间范围内的视频。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历史视频</a:t>
            </a:r>
            <a:r>
              <a:rPr lang="en-US" altLang="zh-CN" dirty="0" smtClean="0"/>
              <a:t>-</a:t>
            </a:r>
            <a:r>
              <a:rPr lang="zh-CN" altLang="en-US" dirty="0" smtClean="0"/>
              <a:t>播放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zh-CN" altLang="en-US" sz="1800" dirty="0" smtClean="0"/>
              <a:t>用户选择一个历史视频进行回放</a:t>
            </a:r>
          </a:p>
          <a:p>
            <a:pPr>
              <a:buNone/>
            </a:pPr>
            <a:endParaRPr lang="zh-CN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1920" y="1628800"/>
            <a:ext cx="4880396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摄像头管理</a:t>
            </a:r>
            <a:endParaRPr lang="zh-CN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018388"/>
            <a:ext cx="8229600" cy="2714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67544" y="1556792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用户进入该界面默认显示该用户权限范围内的摄像头；</a:t>
            </a:r>
            <a:endParaRPr lang="en-US" altLang="zh-CN" dirty="0" smtClean="0"/>
          </a:p>
          <a:p>
            <a:r>
              <a:rPr lang="zh-CN" altLang="en-US" dirty="0" smtClean="0"/>
              <a:t>用户可进行新增、编辑、删除摄像头操作</a:t>
            </a:r>
            <a:endParaRPr lang="en-US" altLang="zh-CN" dirty="0" smtClean="0"/>
          </a:p>
          <a:p>
            <a:r>
              <a:rPr lang="zh-CN" altLang="en-US" dirty="0" smtClean="0"/>
              <a:t>用户可以按编号、名称、地区过滤摄像头。</a:t>
            </a:r>
            <a:endParaRPr lang="en-US" altLang="zh-CN" dirty="0" smtClean="0"/>
          </a:p>
          <a:p>
            <a:r>
              <a:rPr lang="zh-CN" altLang="en-US" dirty="0" smtClean="0"/>
              <a:t>用户可以查看设备状态及告警信息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摄像头管理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告警信息</a:t>
            </a:r>
            <a:endParaRPr lang="zh-CN" altLang="en-US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4293096"/>
            <a:ext cx="7920880" cy="1748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2060848"/>
            <a:ext cx="942975" cy="454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331640" y="2060848"/>
            <a:ext cx="463300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用户可以在列表的状态栏中查看摄像头状态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          </a:t>
            </a:r>
            <a:r>
              <a:rPr lang="zh-CN" altLang="en-US" dirty="0" smtClean="0"/>
              <a:t>表示摄像头工作状态良好</a:t>
            </a:r>
            <a:endParaRPr lang="en-US" altLang="zh-CN" dirty="0" smtClean="0"/>
          </a:p>
          <a:p>
            <a:r>
              <a:rPr lang="en-US" altLang="zh-CN" dirty="0" smtClean="0"/>
              <a:t>              </a:t>
            </a:r>
            <a:r>
              <a:rPr lang="zh-CN" altLang="en-US" dirty="0" smtClean="0"/>
              <a:t>表示摄像头的告警信息</a:t>
            </a:r>
            <a:endParaRPr lang="en-US" altLang="zh-CN" dirty="0" smtClean="0"/>
          </a:p>
          <a:p>
            <a:r>
              <a:rPr lang="en-US" altLang="zh-CN" dirty="0" smtClean="0"/>
              <a:t>	</a:t>
            </a:r>
          </a:p>
          <a:p>
            <a:r>
              <a:rPr lang="en-US" altLang="zh-CN" dirty="0" smtClean="0"/>
              <a:t>               </a:t>
            </a:r>
            <a:endParaRPr lang="zh-CN" alt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9672" y="2351162"/>
            <a:ext cx="44767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70720" y="2677294"/>
            <a:ext cx="3810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摄像头管理</a:t>
            </a:r>
            <a:r>
              <a:rPr lang="en-US" altLang="zh-CN" dirty="0" smtClean="0"/>
              <a:t>-</a:t>
            </a:r>
            <a:r>
              <a:rPr lang="zh-CN" altLang="en-US" dirty="0" smtClean="0"/>
              <a:t>新增</a:t>
            </a:r>
            <a:endParaRPr lang="zh-CN" alt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3026" y="1124744"/>
            <a:ext cx="366097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4725144"/>
            <a:ext cx="521970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23528" y="1484784"/>
            <a:ext cx="503214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用户输入摄像头的信息：</a:t>
            </a:r>
            <a:endParaRPr lang="en-US" altLang="zh-CN" dirty="0" smtClean="0"/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若输入满足约束，则添加成功</a:t>
            </a:r>
            <a:endParaRPr lang="en-US" altLang="zh-CN" dirty="0" smtClean="0"/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否则，提示响应的错误。</a:t>
            </a:r>
            <a:endParaRPr lang="en-US" altLang="zh-CN" dirty="0" smtClean="0"/>
          </a:p>
          <a:p>
            <a:r>
              <a:rPr lang="zh-CN" altLang="en-US" dirty="0" smtClean="0"/>
              <a:t>约束：</a:t>
            </a:r>
            <a:endParaRPr lang="en-US" altLang="zh-CN" dirty="0" smtClean="0"/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编号和名称为必填项</a:t>
            </a:r>
            <a:endParaRPr lang="en-US" altLang="zh-CN" dirty="0" smtClean="0"/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编号是</a:t>
            </a:r>
            <a:r>
              <a:rPr lang="en-US" altLang="zh-CN" dirty="0" smtClean="0"/>
              <a:t>20</a:t>
            </a:r>
            <a:r>
              <a:rPr lang="zh-CN" altLang="en-US" dirty="0" smtClean="0"/>
              <a:t>位的数字</a:t>
            </a:r>
            <a:endParaRPr lang="en-US" altLang="zh-CN" dirty="0" smtClean="0"/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名称由数字、字母、汉字、下划线组成</a:t>
            </a:r>
            <a:endParaRPr lang="en-US" altLang="zh-CN" dirty="0" smtClean="0"/>
          </a:p>
          <a:p>
            <a:r>
              <a:rPr lang="en-US" altLang="zh-CN" dirty="0" smtClean="0"/>
              <a:t>	IP</a:t>
            </a:r>
            <a:r>
              <a:rPr lang="zh-CN" altLang="en-US" dirty="0" smtClean="0"/>
              <a:t>地址符合</a:t>
            </a:r>
            <a:r>
              <a:rPr lang="en-US" altLang="zh-CN" dirty="0" smtClean="0"/>
              <a:t>IP</a:t>
            </a:r>
            <a:r>
              <a:rPr lang="zh-CN" altLang="en-US" dirty="0" smtClean="0"/>
              <a:t>规范</a:t>
            </a:r>
            <a:endParaRPr lang="en-US" altLang="zh-CN" dirty="0" smtClean="0"/>
          </a:p>
          <a:p>
            <a:r>
              <a:rPr lang="en-US" altLang="zh-CN" dirty="0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系统简介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 smtClean="0"/>
              <a:t>该平台主要基于摄像头视频实现视频实时监控，历史视频回放，视频录制策略指定以及系统性能监控管理的功能。可</a:t>
            </a:r>
            <a:r>
              <a:rPr lang="zh-CN" altLang="en-US" dirty="0" smtClean="0"/>
              <a:t>应用</a:t>
            </a:r>
            <a:r>
              <a:rPr lang="zh-CN" altLang="zh-CN" dirty="0" smtClean="0"/>
              <a:t>为各大城市的路面监控管理平台。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摄像头管理</a:t>
            </a:r>
            <a:r>
              <a:rPr lang="en-US" altLang="zh-CN" dirty="0" smtClean="0"/>
              <a:t>—</a:t>
            </a:r>
            <a:r>
              <a:rPr lang="zh-CN" altLang="en-US" dirty="0" smtClean="0"/>
              <a:t>编辑</a:t>
            </a:r>
            <a:endParaRPr lang="zh-CN" alt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34483" y="1600200"/>
            <a:ext cx="367503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摄像头管理</a:t>
            </a:r>
            <a:r>
              <a:rPr lang="en-US" altLang="zh-CN" dirty="0" smtClean="0"/>
              <a:t>—</a:t>
            </a:r>
            <a:r>
              <a:rPr lang="zh-CN" altLang="en-US" dirty="0" smtClean="0"/>
              <a:t>过滤</a:t>
            </a:r>
            <a:endParaRPr lang="zh-CN" alt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510121"/>
            <a:ext cx="8229600" cy="70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67544" y="1628800"/>
            <a:ext cx="6239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用户可以输入 编号、名称、地区的任意组合完成摄像头过滤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摄像头管理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删除</a:t>
            </a:r>
            <a:endParaRPr lang="zh-CN" alt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57387" y="2820194"/>
            <a:ext cx="5229225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259632" y="1412776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用户点击删除按钮时，进行删除确认。</a:t>
            </a:r>
            <a:endParaRPr lang="en-US" altLang="zh-CN" dirty="0" smtClean="0"/>
          </a:p>
          <a:p>
            <a:r>
              <a:rPr lang="zh-CN" altLang="en-US" dirty="0" smtClean="0"/>
              <a:t>确定删除则删除成功，取消则不删除记录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连接管理</a:t>
            </a:r>
            <a:endParaRPr lang="zh-CN" alt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420888"/>
            <a:ext cx="8229600" cy="652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67544" y="1619508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连接管理记录当前接入系统的摄像头和客户端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录制管理</a:t>
            </a:r>
            <a:endParaRPr lang="zh-CN" alt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158575"/>
            <a:ext cx="8229600" cy="1409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67544" y="1556792"/>
            <a:ext cx="43396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用户进入该界面默认显示录制计划列表；</a:t>
            </a:r>
            <a:endParaRPr lang="en-US" altLang="zh-CN" dirty="0" smtClean="0"/>
          </a:p>
          <a:p>
            <a:r>
              <a:rPr lang="zh-CN" altLang="en-US" dirty="0" smtClean="0"/>
              <a:t>用户可进行新增、编辑、删除计划操作</a:t>
            </a:r>
            <a:endParaRPr lang="en-US" altLang="zh-CN" dirty="0" smtClean="0"/>
          </a:p>
          <a:p>
            <a:r>
              <a:rPr lang="zh-CN" altLang="en-US" dirty="0" smtClean="0"/>
              <a:t>用户可以为计划指定摄像头来进行录制。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录制计划</a:t>
            </a:r>
            <a:r>
              <a:rPr lang="en-US" altLang="zh-CN" dirty="0" smtClean="0"/>
              <a:t>—</a:t>
            </a:r>
            <a:r>
              <a:rPr lang="zh-CN" altLang="en-US" dirty="0" smtClean="0"/>
              <a:t>新增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zh-CN" sz="1800" dirty="0" smtClean="0"/>
              <a:t>	</a:t>
            </a:r>
          </a:p>
          <a:p>
            <a:endParaRPr lang="zh-CN" altLang="en-US" sz="1800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9504" y="1628800"/>
            <a:ext cx="4464496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-13290" y="2132856"/>
            <a:ext cx="480131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dirty="0" smtClean="0"/>
              <a:t>用户输入计划策略的信息：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若输入满足约束，则添加成功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否则，提示响应的错误。</a:t>
            </a:r>
            <a:endParaRPr lang="en-US" altLang="zh-CN" dirty="0" smtClean="0"/>
          </a:p>
          <a:p>
            <a:pPr>
              <a:buNone/>
            </a:pPr>
            <a:r>
              <a:rPr lang="zh-CN" altLang="en-US" dirty="0" smtClean="0"/>
              <a:t>约束：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名称、时长、计划规则为必填项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时长不填或</a:t>
            </a:r>
            <a:r>
              <a:rPr lang="en-US" altLang="zh-CN" dirty="0" smtClean="0"/>
              <a:t>-1</a:t>
            </a:r>
            <a:r>
              <a:rPr lang="zh-CN" altLang="en-US" dirty="0" smtClean="0"/>
              <a:t>认为是循环录制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名称由数字、字母、汉字下划线组成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录制计划</a:t>
            </a:r>
            <a:r>
              <a:rPr lang="en-US" altLang="zh-CN" dirty="0" smtClean="0"/>
              <a:t>-</a:t>
            </a:r>
            <a:r>
              <a:rPr lang="zh-CN" altLang="en-US" dirty="0" smtClean="0"/>
              <a:t>规则制定</a:t>
            </a:r>
            <a:endParaRPr lang="zh-CN" alt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3861048"/>
            <a:ext cx="4905375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2060848"/>
            <a:ext cx="2800350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71900" y="1988840"/>
            <a:ext cx="5372100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92080" y="3861048"/>
            <a:ext cx="363855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610222" y="5301208"/>
            <a:ext cx="260985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11560" y="1268760"/>
            <a:ext cx="6470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用户可以按 分钟、小时、日、月、周的频率制定录制计划策略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录制计划</a:t>
            </a:r>
            <a:r>
              <a:rPr lang="en-US" altLang="zh-CN" dirty="0" smtClean="0"/>
              <a:t>—</a:t>
            </a:r>
            <a:r>
              <a:rPr lang="zh-CN" altLang="en-US" dirty="0" smtClean="0"/>
              <a:t>指定摄像头</a:t>
            </a:r>
            <a:endParaRPr lang="zh-CN" alt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8422" y="1700808"/>
            <a:ext cx="517004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1988840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用户可在他可管理范围内的摄像头</a:t>
            </a:r>
            <a:endParaRPr lang="en-US" altLang="zh-CN" dirty="0" smtClean="0"/>
          </a:p>
          <a:p>
            <a:r>
              <a:rPr lang="zh-CN" altLang="en-US" dirty="0" smtClean="0"/>
              <a:t>中选择摄像头来执行某个录制计划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运维管理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556792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endParaRPr lang="en-US" altLang="zh-CN" sz="1800" dirty="0" smtClean="0"/>
          </a:p>
          <a:p>
            <a:pPr>
              <a:buNone/>
            </a:pPr>
            <a:endParaRPr lang="en-US" altLang="zh-CN" sz="1800" dirty="0" smtClean="0"/>
          </a:p>
          <a:p>
            <a:pPr>
              <a:buNone/>
            </a:pPr>
            <a:r>
              <a:rPr lang="zh-CN" altLang="en-US" sz="1800" dirty="0" smtClean="0"/>
              <a:t>运维管理分为</a:t>
            </a:r>
            <a:r>
              <a:rPr lang="en-US" altLang="zh-CN" sz="1800" dirty="0" smtClean="0"/>
              <a:t>5</a:t>
            </a:r>
            <a:r>
              <a:rPr lang="zh-CN" altLang="en-US" sz="1800" dirty="0" smtClean="0"/>
              <a:t>大块</a:t>
            </a:r>
            <a:r>
              <a:rPr lang="en-US" altLang="zh-CN" sz="1800" dirty="0" smtClean="0"/>
              <a:t>:</a:t>
            </a:r>
          </a:p>
          <a:p>
            <a:pPr>
              <a:buNone/>
            </a:pPr>
            <a:r>
              <a:rPr lang="en-US" altLang="zh-CN" sz="1800" dirty="0" smtClean="0"/>
              <a:t>	</a:t>
            </a:r>
            <a:r>
              <a:rPr lang="zh-CN" altLang="en-US" sz="1800" dirty="0" smtClean="0"/>
              <a:t>服务</a:t>
            </a:r>
            <a:endParaRPr lang="en-US" altLang="zh-CN" sz="1800" dirty="0" smtClean="0"/>
          </a:p>
          <a:p>
            <a:pPr>
              <a:buNone/>
            </a:pPr>
            <a:r>
              <a:rPr lang="en-US" altLang="zh-CN" sz="1800" dirty="0" smtClean="0"/>
              <a:t>	</a:t>
            </a:r>
            <a:r>
              <a:rPr lang="zh-CN" altLang="en-US" sz="1800" dirty="0" smtClean="0"/>
              <a:t>控制服务器</a:t>
            </a:r>
            <a:endParaRPr lang="en-US" altLang="zh-CN" sz="1800" dirty="0" smtClean="0"/>
          </a:p>
          <a:p>
            <a:pPr>
              <a:buNone/>
            </a:pPr>
            <a:r>
              <a:rPr lang="en-US" altLang="zh-CN" sz="1800" dirty="0" smtClean="0"/>
              <a:t>	</a:t>
            </a:r>
            <a:r>
              <a:rPr lang="zh-CN" altLang="en-US" sz="1800" dirty="0" smtClean="0"/>
              <a:t>媒体服务器</a:t>
            </a:r>
            <a:endParaRPr lang="en-US" altLang="zh-CN" sz="1800" dirty="0" smtClean="0"/>
          </a:p>
          <a:p>
            <a:pPr>
              <a:buNone/>
            </a:pPr>
            <a:r>
              <a:rPr lang="en-US" altLang="zh-CN" sz="1800" dirty="0" smtClean="0"/>
              <a:t>	</a:t>
            </a:r>
            <a:r>
              <a:rPr lang="zh-CN" altLang="en-US" sz="1800" dirty="0" smtClean="0"/>
              <a:t>主机</a:t>
            </a:r>
            <a:endParaRPr lang="en-US" altLang="zh-CN" sz="1800" dirty="0" smtClean="0"/>
          </a:p>
          <a:p>
            <a:pPr>
              <a:buNone/>
            </a:pPr>
            <a:r>
              <a:rPr lang="en-US" altLang="zh-CN" sz="1800" dirty="0" smtClean="0"/>
              <a:t>	</a:t>
            </a:r>
            <a:r>
              <a:rPr lang="zh-CN" altLang="en-US" sz="1800" dirty="0" smtClean="0"/>
              <a:t>日志</a:t>
            </a:r>
            <a:endParaRPr lang="zh-CN" altLang="en-US" sz="1800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8064" y="2204864"/>
            <a:ext cx="2286000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运维管理</a:t>
            </a:r>
            <a:r>
              <a:rPr lang="en-US" altLang="zh-CN" dirty="0" smtClean="0"/>
              <a:t>—</a:t>
            </a:r>
            <a:r>
              <a:rPr lang="zh-CN" altLang="en-US" dirty="0" smtClean="0"/>
              <a:t>服务</a:t>
            </a:r>
            <a:endParaRPr lang="zh-CN" altLang="en-US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297932"/>
            <a:ext cx="8229600" cy="3130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67544" y="1412776"/>
            <a:ext cx="679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系统中分为</a:t>
            </a:r>
            <a:r>
              <a:rPr lang="en-US" altLang="zh-CN" dirty="0" smtClean="0"/>
              <a:t>3</a:t>
            </a:r>
            <a:r>
              <a:rPr lang="zh-CN" altLang="en-US" dirty="0" smtClean="0"/>
              <a:t>大块服务：视频播放服务、视频录像服务、</a:t>
            </a:r>
            <a:r>
              <a:rPr lang="en-US" altLang="zh-CN" dirty="0" smtClean="0"/>
              <a:t>HDFS</a:t>
            </a:r>
            <a:r>
              <a:rPr lang="zh-CN" altLang="en-US" dirty="0" smtClean="0"/>
              <a:t>服务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系统框架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界面采用</a:t>
            </a:r>
            <a:r>
              <a:rPr lang="en-US" altLang="zh-CN" dirty="0" smtClean="0"/>
              <a:t>Ember.js </a:t>
            </a:r>
            <a:r>
              <a:rPr lang="zh-CN" altLang="en-US" dirty="0" smtClean="0"/>
              <a:t>框架 实现单页面应用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运维管理</a:t>
            </a:r>
            <a:r>
              <a:rPr lang="en-US" altLang="zh-CN" dirty="0" smtClean="0"/>
              <a:t>—</a:t>
            </a:r>
            <a:r>
              <a:rPr lang="zh-CN" altLang="en-US" dirty="0" smtClean="0"/>
              <a:t>控制服务器</a:t>
            </a:r>
            <a:endParaRPr lang="zh-CN" altLang="en-US" dirty="0"/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382113"/>
            <a:ext cx="8229600" cy="96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39552" y="1700808"/>
            <a:ext cx="8032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显示系统中在所有的控制服务器列表，包含基本信息，工作情况以及存活状态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运维管理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媒体服务器</a:t>
            </a:r>
            <a:endParaRPr lang="zh-CN" altLang="en-US" dirty="0"/>
          </a:p>
        </p:txBody>
      </p:sp>
      <p:pic>
        <p:nvPicPr>
          <p:cNvPr id="460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490774"/>
            <a:ext cx="8229600" cy="744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39552" y="1700808"/>
            <a:ext cx="8032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显示系统中在所有的媒体服务器列表，包含基本信息，工作情况以及存活状态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运维管理</a:t>
            </a:r>
            <a:r>
              <a:rPr lang="en-US" altLang="zh-CN" dirty="0" smtClean="0"/>
              <a:t>—</a:t>
            </a:r>
            <a:r>
              <a:rPr lang="zh-CN" altLang="en-US" dirty="0" smtClean="0"/>
              <a:t>主机</a:t>
            </a:r>
            <a:endParaRPr lang="zh-CN" altLang="en-US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540026"/>
            <a:ext cx="8229600" cy="2646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39552" y="1700808"/>
            <a:ext cx="7479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显示系统中在所有的主机列表：</a:t>
            </a:r>
            <a:endParaRPr lang="en-US" altLang="zh-CN" dirty="0" smtClean="0"/>
          </a:p>
          <a:p>
            <a:r>
              <a:rPr lang="en-US" altLang="zh-CN" dirty="0" smtClean="0"/>
              <a:t>    </a:t>
            </a:r>
            <a:r>
              <a:rPr lang="zh-CN" altLang="en-US" dirty="0" smtClean="0"/>
              <a:t>包含基本信息，</a:t>
            </a:r>
            <a:r>
              <a:rPr lang="en-US" altLang="zh-CN" dirty="0" smtClean="0"/>
              <a:t>CPU</a:t>
            </a:r>
            <a:r>
              <a:rPr lang="zh-CN" altLang="en-US" dirty="0" smtClean="0"/>
              <a:t>、内存和硬盘使用状态，包含的组件以及存活状态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运维管理</a:t>
            </a:r>
            <a:r>
              <a:rPr lang="en-US" altLang="zh-CN" dirty="0" smtClean="0"/>
              <a:t>—</a:t>
            </a:r>
            <a:r>
              <a:rPr lang="zh-CN" altLang="en-US" dirty="0" smtClean="0"/>
              <a:t>日志</a:t>
            </a:r>
            <a:endParaRPr lang="zh-CN" altLang="en-US" dirty="0"/>
          </a:p>
        </p:txBody>
      </p:sp>
      <p:pic>
        <p:nvPicPr>
          <p:cNvPr id="471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399670"/>
            <a:ext cx="8229600" cy="2927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39552" y="1412776"/>
            <a:ext cx="5955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显示系统中在所有的日志列表；</a:t>
            </a:r>
            <a:endParaRPr lang="en-US" altLang="zh-CN" dirty="0" smtClean="0"/>
          </a:p>
          <a:p>
            <a:r>
              <a:rPr lang="zh-CN" altLang="en-US" dirty="0" smtClean="0"/>
              <a:t>用户可以按照时间，操作类型和操作用户进行日志查询。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系统管理</a:t>
            </a:r>
            <a:endParaRPr lang="zh-CN" altLang="en-US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03365" y="2492896"/>
            <a:ext cx="2428875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95536" y="2348880"/>
            <a:ext cx="29523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dirty="0" smtClean="0"/>
              <a:t>系统管理分为</a:t>
            </a:r>
            <a:r>
              <a:rPr lang="en-US" altLang="zh-CN" dirty="0" smtClean="0"/>
              <a:t>4</a:t>
            </a:r>
            <a:r>
              <a:rPr lang="zh-CN" altLang="en-US" dirty="0" smtClean="0"/>
              <a:t>大块</a:t>
            </a:r>
            <a:r>
              <a:rPr lang="en-US" altLang="zh-CN" dirty="0" smtClean="0"/>
              <a:t>:</a:t>
            </a:r>
          </a:p>
          <a:p>
            <a:pPr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用户管理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用户组管理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区域管理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视频播放生命周期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	</a:t>
            </a:r>
            <a:endParaRPr lang="zh-CN" altLang="en-US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系统管理</a:t>
            </a:r>
            <a:r>
              <a:rPr lang="en-US" altLang="zh-CN" dirty="0" smtClean="0"/>
              <a:t>-</a:t>
            </a:r>
            <a:r>
              <a:rPr lang="zh-CN" altLang="en-US" dirty="0" smtClean="0"/>
              <a:t>权限设计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系统权限分为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功能权限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导航菜单和功能按钮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资源权限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摄像头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用户管理</a:t>
            </a:r>
            <a:endParaRPr lang="zh-CN" altLang="en-US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459211"/>
            <a:ext cx="8229600" cy="3634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67544" y="1340768"/>
            <a:ext cx="5032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用户进入该界面显示用户列表；</a:t>
            </a:r>
            <a:endParaRPr lang="en-US" altLang="zh-CN" dirty="0" smtClean="0"/>
          </a:p>
          <a:p>
            <a:r>
              <a:rPr lang="zh-CN" altLang="en-US" dirty="0" smtClean="0"/>
              <a:t>用户可进行新增、编辑、删除操作</a:t>
            </a:r>
            <a:endParaRPr lang="en-US" altLang="zh-CN" dirty="0" smtClean="0"/>
          </a:p>
          <a:p>
            <a:r>
              <a:rPr lang="zh-CN" altLang="en-US" dirty="0" smtClean="0"/>
              <a:t>用户可以为一个用户分配功能权限和资源权限。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用户管理</a:t>
            </a:r>
            <a:r>
              <a:rPr lang="en-US" altLang="zh-CN" dirty="0" smtClean="0"/>
              <a:t>-</a:t>
            </a:r>
            <a:r>
              <a:rPr lang="zh-CN" altLang="en-US" dirty="0" smtClean="0"/>
              <a:t>新增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3528" y="1484784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 </a:t>
            </a:r>
          </a:p>
        </p:txBody>
      </p:sp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888" y="1484784"/>
            <a:ext cx="5580112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179512" y="1556792"/>
            <a:ext cx="457048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用户输入用户的信息：</a:t>
            </a:r>
            <a:endParaRPr lang="en-US" altLang="zh-CN" dirty="0" smtClean="0"/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若输入满足约束，则添加成功</a:t>
            </a:r>
            <a:endParaRPr lang="en-US" altLang="zh-CN" dirty="0" smtClean="0"/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否则，提示响应的错误。</a:t>
            </a:r>
            <a:endParaRPr lang="en-US" altLang="zh-CN" dirty="0" smtClean="0"/>
          </a:p>
          <a:p>
            <a:r>
              <a:rPr lang="zh-CN" altLang="en-US" dirty="0" smtClean="0"/>
              <a:t>约束：</a:t>
            </a:r>
            <a:endParaRPr lang="en-US" altLang="zh-CN" dirty="0" smtClean="0"/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用户名和密码为必填项</a:t>
            </a:r>
            <a:endParaRPr lang="en-US" altLang="zh-CN" dirty="0" smtClean="0"/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用户名和真实姓名</a:t>
            </a:r>
            <a:endParaRPr lang="en-US" altLang="zh-CN" dirty="0" smtClean="0"/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由数字、字母、汉字、下划线组成</a:t>
            </a:r>
            <a:endParaRPr lang="en-US" altLang="zh-CN" dirty="0" smtClean="0"/>
          </a:p>
          <a:p>
            <a:r>
              <a:rPr lang="en-US" altLang="zh-CN" dirty="0" smtClean="0"/>
              <a:t>	</a:t>
            </a:r>
          </a:p>
          <a:p>
            <a:r>
              <a:rPr lang="en-US" altLang="zh-CN" dirty="0" smtClean="0"/>
              <a:t> </a:t>
            </a:r>
          </a:p>
        </p:txBody>
      </p:sp>
      <p:pic>
        <p:nvPicPr>
          <p:cNvPr id="23559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5013176"/>
            <a:ext cx="4829175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用户管理</a:t>
            </a:r>
            <a:r>
              <a:rPr lang="en-US" altLang="zh-CN" dirty="0" smtClean="0"/>
              <a:t>—</a:t>
            </a:r>
            <a:r>
              <a:rPr lang="zh-CN" altLang="en-US" dirty="0" smtClean="0"/>
              <a:t>编辑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556792"/>
            <a:ext cx="6181725" cy="450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用户管理</a:t>
            </a:r>
            <a:r>
              <a:rPr lang="en-US" altLang="zh-CN" dirty="0" smtClean="0"/>
              <a:t>—</a:t>
            </a:r>
            <a:r>
              <a:rPr lang="zh-CN" altLang="en-US" dirty="0" smtClean="0"/>
              <a:t>过滤</a:t>
            </a:r>
            <a:endParaRPr lang="zh-CN" altLang="en-US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356308"/>
            <a:ext cx="8229600" cy="1013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67544" y="1628800"/>
            <a:ext cx="6008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用户可以输入 用户名和真实姓名的任意组合完成用户过滤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系统功能</a:t>
            </a:r>
            <a:endParaRPr lang="zh-CN" altLang="en-US" dirty="0"/>
          </a:p>
        </p:txBody>
      </p:sp>
      <p:pic>
        <p:nvPicPr>
          <p:cNvPr id="11" name="内容占位符 10" descr="模块功能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051500"/>
            <a:ext cx="8229600" cy="362336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用户管理</a:t>
            </a:r>
            <a:r>
              <a:rPr lang="en-US" altLang="zh-CN" dirty="0" smtClean="0"/>
              <a:t>-</a:t>
            </a:r>
            <a:r>
              <a:rPr lang="zh-CN" altLang="en-US" dirty="0" smtClean="0"/>
              <a:t>分配功能权限</a:t>
            </a:r>
            <a:endParaRPr lang="zh-CN" altLang="en-US" dirty="0"/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1920" y="1484784"/>
            <a:ext cx="5072170" cy="537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0" y="1916832"/>
            <a:ext cx="30780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为用户分配功能权限</a:t>
            </a:r>
            <a:r>
              <a:rPr lang="en-US" altLang="zh-CN" dirty="0" smtClean="0"/>
              <a:t>:</a:t>
            </a:r>
          </a:p>
          <a:p>
            <a:r>
              <a:rPr lang="zh-CN" altLang="en-US" dirty="0" smtClean="0"/>
              <a:t>  用户权限：</a:t>
            </a:r>
            <a:endParaRPr lang="en-US" altLang="zh-CN" dirty="0" smtClean="0"/>
          </a:p>
          <a:p>
            <a:r>
              <a:rPr lang="en-US" altLang="zh-CN" dirty="0" smtClean="0"/>
              <a:t>      </a:t>
            </a:r>
            <a:r>
              <a:rPr lang="zh-CN" altLang="en-US" dirty="0" smtClean="0"/>
              <a:t>显示用户的功能权限。</a:t>
            </a:r>
            <a:endParaRPr lang="en-US" altLang="zh-CN" dirty="0" smtClean="0"/>
          </a:p>
          <a:p>
            <a:r>
              <a:rPr lang="zh-CN" altLang="en-US" dirty="0" smtClean="0"/>
              <a:t>用户所属组权限：</a:t>
            </a:r>
            <a:endParaRPr lang="en-US" altLang="zh-CN" dirty="0" smtClean="0"/>
          </a:p>
          <a:p>
            <a:r>
              <a:rPr lang="en-US" altLang="zh-CN" dirty="0" smtClean="0"/>
              <a:t>       </a:t>
            </a:r>
            <a:r>
              <a:rPr lang="zh-CN" altLang="en-US" dirty="0" smtClean="0"/>
              <a:t>显示用户所属组的权限，</a:t>
            </a:r>
            <a:endParaRPr lang="en-US" altLang="zh-CN" dirty="0" smtClean="0"/>
          </a:p>
          <a:p>
            <a:r>
              <a:rPr lang="en-US" altLang="zh-CN" dirty="0" smtClean="0"/>
              <a:t>       </a:t>
            </a:r>
            <a:r>
              <a:rPr lang="zh-CN" altLang="en-US" dirty="0" smtClean="0"/>
              <a:t>提示用户进行权限分配，</a:t>
            </a:r>
            <a:endParaRPr lang="en-US" altLang="zh-CN" dirty="0" smtClean="0"/>
          </a:p>
          <a:p>
            <a:r>
              <a:rPr lang="zh-CN" altLang="en-US" dirty="0" smtClean="0"/>
              <a:t>       以免重复添加。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用户管理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分配资源权限</a:t>
            </a:r>
            <a:endParaRPr lang="zh-CN" altLang="en-US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1484784"/>
            <a:ext cx="5706168" cy="449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1916832"/>
            <a:ext cx="30780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为用户分配资源权限</a:t>
            </a:r>
            <a:r>
              <a:rPr lang="en-US" altLang="zh-CN" dirty="0" smtClean="0"/>
              <a:t>:</a:t>
            </a:r>
          </a:p>
          <a:p>
            <a:r>
              <a:rPr lang="zh-CN" altLang="en-US" dirty="0" smtClean="0"/>
              <a:t>  可添加</a:t>
            </a:r>
            <a:r>
              <a:rPr lang="en-US" altLang="zh-CN" dirty="0" smtClean="0"/>
              <a:t>IPC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 smtClean="0"/>
              <a:t>      </a:t>
            </a:r>
            <a:r>
              <a:rPr lang="zh-CN" altLang="en-US" dirty="0" smtClean="0"/>
              <a:t>显示用户尚未添加的</a:t>
            </a:r>
            <a:r>
              <a:rPr lang="en-US" altLang="zh-CN" dirty="0" smtClean="0"/>
              <a:t>IPC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  已添加</a:t>
            </a:r>
            <a:r>
              <a:rPr lang="en-US" altLang="zh-CN" dirty="0" smtClean="0"/>
              <a:t>IPC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 smtClean="0"/>
              <a:t>       </a:t>
            </a:r>
            <a:r>
              <a:rPr lang="zh-CN" altLang="en-US" dirty="0" smtClean="0"/>
              <a:t>显示用户已经添加的</a:t>
            </a:r>
            <a:r>
              <a:rPr lang="en-US" altLang="zh-CN" dirty="0" smtClean="0"/>
              <a:t>IPC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   所属组</a:t>
            </a:r>
            <a:r>
              <a:rPr lang="en-US" altLang="zh-CN" dirty="0" smtClean="0"/>
              <a:t>IPC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 smtClean="0"/>
              <a:t>       </a:t>
            </a:r>
            <a:r>
              <a:rPr lang="zh-CN" altLang="en-US" dirty="0" smtClean="0"/>
              <a:t>显示用户所属组的</a:t>
            </a:r>
            <a:r>
              <a:rPr lang="en-US" altLang="zh-CN" dirty="0" smtClean="0"/>
              <a:t>IPC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en-US" altLang="zh-CN" dirty="0" smtClean="0"/>
              <a:t>       </a:t>
            </a:r>
            <a:r>
              <a:rPr lang="zh-CN" altLang="en-US" dirty="0" smtClean="0"/>
              <a:t>提示用户添加</a:t>
            </a:r>
            <a:r>
              <a:rPr lang="en-US" altLang="zh-CN" dirty="0" smtClean="0"/>
              <a:t>IPC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       以免重复添加。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用户组管理</a:t>
            </a:r>
            <a:endParaRPr lang="zh-CN" altLang="en-US" dirty="0"/>
          </a:p>
        </p:txBody>
      </p:sp>
      <p:pic>
        <p:nvPicPr>
          <p:cNvPr id="286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764687"/>
            <a:ext cx="8229600" cy="219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67544" y="1340768"/>
            <a:ext cx="73404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用户进入该界面显示用户组列表；</a:t>
            </a:r>
            <a:endParaRPr lang="en-US" altLang="zh-CN" dirty="0" smtClean="0"/>
          </a:p>
          <a:p>
            <a:r>
              <a:rPr lang="zh-CN" altLang="en-US" dirty="0" smtClean="0"/>
              <a:t>用户可进行新增、编辑、删除操作</a:t>
            </a:r>
            <a:endParaRPr lang="en-US" altLang="zh-CN" dirty="0" smtClean="0"/>
          </a:p>
          <a:p>
            <a:r>
              <a:rPr lang="zh-CN" altLang="en-US" dirty="0" smtClean="0"/>
              <a:t>用户可以为一个用户组分配功能权限和资源权限，以及添加组内用户。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用户组管理</a:t>
            </a:r>
            <a:r>
              <a:rPr lang="en-US" altLang="zh-CN" dirty="0" smtClean="0"/>
              <a:t>—</a:t>
            </a:r>
            <a:r>
              <a:rPr lang="zh-CN" altLang="en-US" dirty="0" smtClean="0"/>
              <a:t>新增</a:t>
            </a:r>
            <a:endParaRPr lang="zh-CN" altLang="en-US" dirty="0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3850" y="2420888"/>
            <a:ext cx="5010150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5301208"/>
            <a:ext cx="3076575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79512" y="1556792"/>
            <a:ext cx="549381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用户输入用户的信息：</a:t>
            </a:r>
            <a:endParaRPr lang="en-US" altLang="zh-CN" dirty="0" smtClean="0"/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若输入满足约束，则添加成功</a:t>
            </a:r>
            <a:endParaRPr lang="en-US" altLang="zh-CN" dirty="0" smtClean="0"/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否则，提示响应的错误。</a:t>
            </a:r>
            <a:endParaRPr lang="en-US" altLang="zh-CN" dirty="0" smtClean="0"/>
          </a:p>
          <a:p>
            <a:r>
              <a:rPr lang="zh-CN" altLang="en-US" dirty="0" smtClean="0"/>
              <a:t>约束：</a:t>
            </a:r>
            <a:endParaRPr lang="en-US" altLang="zh-CN" dirty="0" smtClean="0"/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用户组名为必填项</a:t>
            </a:r>
            <a:endParaRPr lang="en-US" altLang="zh-CN" dirty="0" smtClean="0"/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用户组名由数字、字母、汉字、下划线组成</a:t>
            </a:r>
            <a:endParaRPr lang="en-US" altLang="zh-CN" dirty="0" smtClean="0"/>
          </a:p>
          <a:p>
            <a:r>
              <a:rPr lang="en-US" altLang="zh-CN" dirty="0" smtClean="0"/>
              <a:t>	</a:t>
            </a:r>
          </a:p>
          <a:p>
            <a:r>
              <a:rPr lang="en-US" altLang="zh-CN" dirty="0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用户组管理</a:t>
            </a:r>
            <a:r>
              <a:rPr lang="en-US" altLang="zh-CN" dirty="0" smtClean="0"/>
              <a:t>—</a:t>
            </a:r>
            <a:r>
              <a:rPr lang="zh-CN" altLang="en-US" dirty="0" smtClean="0"/>
              <a:t>编辑</a:t>
            </a:r>
            <a:endParaRPr lang="zh-CN" altLang="en-US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05025" y="2367756"/>
            <a:ext cx="4933950" cy="299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用户组管理</a:t>
            </a:r>
            <a:r>
              <a:rPr lang="en-US" altLang="zh-CN" dirty="0" smtClean="0"/>
              <a:t>—</a:t>
            </a:r>
            <a:r>
              <a:rPr lang="zh-CN" altLang="en-US" dirty="0" smtClean="0"/>
              <a:t>过滤</a:t>
            </a:r>
            <a:endParaRPr lang="zh-CN" altLang="en-US" dirty="0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453651"/>
            <a:ext cx="8229600" cy="819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67544" y="1628800"/>
            <a:ext cx="3469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用户可以输入 用户组名完成过滤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用户组管理</a:t>
            </a:r>
            <a:r>
              <a:rPr lang="en-US" altLang="zh-CN" dirty="0" smtClean="0"/>
              <a:t>—</a:t>
            </a:r>
            <a:r>
              <a:rPr lang="zh-CN" altLang="en-US" dirty="0" smtClean="0"/>
              <a:t>添加组内用户</a:t>
            </a:r>
            <a:endParaRPr lang="zh-CN" altLang="en-US" dirty="0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1556792"/>
            <a:ext cx="508515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1916832"/>
            <a:ext cx="30780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可添加用户：</a:t>
            </a:r>
            <a:endParaRPr lang="en-US" altLang="zh-CN" dirty="0" smtClean="0"/>
          </a:p>
          <a:p>
            <a:r>
              <a:rPr lang="en-US" altLang="zh-CN" dirty="0" smtClean="0"/>
              <a:t>      </a:t>
            </a:r>
            <a:r>
              <a:rPr lang="zh-CN" altLang="en-US" dirty="0" smtClean="0"/>
              <a:t>显示尚未添加的用户。</a:t>
            </a:r>
            <a:endParaRPr lang="en-US" altLang="zh-CN" dirty="0" smtClean="0"/>
          </a:p>
          <a:p>
            <a:r>
              <a:rPr lang="zh-CN" altLang="en-US" dirty="0" smtClean="0"/>
              <a:t>已添加用户：</a:t>
            </a:r>
            <a:endParaRPr lang="en-US" altLang="zh-CN" dirty="0" smtClean="0"/>
          </a:p>
          <a:p>
            <a:r>
              <a:rPr lang="en-US" altLang="zh-CN" dirty="0" smtClean="0"/>
              <a:t>       </a:t>
            </a:r>
            <a:r>
              <a:rPr lang="zh-CN" altLang="en-US" dirty="0" smtClean="0"/>
              <a:t>显示已经在组内的用户。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可以选择一个或多个用户进行添加，也可以一次操作所有用户。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用户组管理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分配功能权限</a:t>
            </a:r>
            <a:endParaRPr lang="zh-CN" altLang="en-US" dirty="0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1556792"/>
            <a:ext cx="430324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用户组管理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分配资源权限</a:t>
            </a:r>
            <a:endParaRPr lang="zh-CN" altLang="en-US" dirty="0"/>
          </a:p>
        </p:txBody>
      </p:sp>
      <p:pic>
        <p:nvPicPr>
          <p:cNvPr id="481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1880" y="1700808"/>
            <a:ext cx="520795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23528" y="1988840"/>
            <a:ext cx="30780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可添加</a:t>
            </a:r>
            <a:r>
              <a:rPr lang="en-US" altLang="zh-CN" dirty="0" smtClean="0"/>
              <a:t>IPC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 smtClean="0"/>
              <a:t>      </a:t>
            </a:r>
            <a:r>
              <a:rPr lang="zh-CN" altLang="en-US" dirty="0" smtClean="0"/>
              <a:t>显示尚未添加的</a:t>
            </a:r>
            <a:r>
              <a:rPr lang="en-US" altLang="zh-CN" dirty="0" smtClean="0"/>
              <a:t>IPC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已添加</a:t>
            </a:r>
            <a:r>
              <a:rPr lang="en-US" altLang="zh-CN" dirty="0" smtClean="0"/>
              <a:t>IPC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 smtClean="0"/>
              <a:t>       </a:t>
            </a:r>
            <a:r>
              <a:rPr lang="zh-CN" altLang="en-US" dirty="0" smtClean="0"/>
              <a:t>显示已经在组内的</a:t>
            </a:r>
            <a:r>
              <a:rPr lang="en-US" altLang="zh-CN" dirty="0" smtClean="0"/>
              <a:t>IPC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可以选择一个或多个</a:t>
            </a:r>
            <a:r>
              <a:rPr lang="en-US" altLang="zh-CN" dirty="0" smtClean="0"/>
              <a:t>IPC</a:t>
            </a:r>
            <a:r>
              <a:rPr lang="zh-CN" altLang="en-US" dirty="0" smtClean="0"/>
              <a:t>进行添加，也可以一次操作所有</a:t>
            </a:r>
            <a:r>
              <a:rPr lang="en-US" altLang="zh-CN" dirty="0" smtClean="0"/>
              <a:t>IPC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区域管理</a:t>
            </a:r>
            <a:endParaRPr lang="zh-CN" altLang="en-US" dirty="0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780928"/>
            <a:ext cx="8229600" cy="237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67544" y="1340768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用户进入该界面显示区域列表；</a:t>
            </a:r>
            <a:endParaRPr lang="en-US" altLang="zh-CN" dirty="0" smtClean="0"/>
          </a:p>
          <a:p>
            <a:r>
              <a:rPr lang="zh-CN" altLang="en-US" dirty="0" smtClean="0"/>
              <a:t>用户可进行新增、编辑、删除操作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                             </a:t>
            </a:r>
            <a:r>
              <a:rPr lang="zh-CN" altLang="en-US" dirty="0" smtClean="0"/>
              <a:t>系统展示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区域管理</a:t>
            </a:r>
            <a:r>
              <a:rPr lang="en-US" altLang="zh-CN" dirty="0" smtClean="0"/>
              <a:t>—</a:t>
            </a:r>
            <a:r>
              <a:rPr lang="zh-CN" altLang="en-US" dirty="0" smtClean="0"/>
              <a:t>新增</a:t>
            </a:r>
            <a:endParaRPr lang="zh-CN" altLang="en-US" dirty="0"/>
          </a:p>
        </p:txBody>
      </p:sp>
      <p:pic>
        <p:nvPicPr>
          <p:cNvPr id="3584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3928" y="2348880"/>
            <a:ext cx="5076825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5157192"/>
            <a:ext cx="328612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79512" y="1556792"/>
            <a:ext cx="549381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用户输入用户的信息：</a:t>
            </a:r>
            <a:endParaRPr lang="en-US" altLang="zh-CN" dirty="0" smtClean="0"/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若输入满足约束，则添加成功</a:t>
            </a:r>
            <a:endParaRPr lang="en-US" altLang="zh-CN" dirty="0" smtClean="0"/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否则，提示响应的错误。</a:t>
            </a:r>
            <a:endParaRPr lang="en-US" altLang="zh-CN" dirty="0" smtClean="0"/>
          </a:p>
          <a:p>
            <a:r>
              <a:rPr lang="zh-CN" altLang="en-US" dirty="0" smtClean="0"/>
              <a:t>约束：</a:t>
            </a:r>
            <a:endParaRPr lang="en-US" altLang="zh-CN" dirty="0" smtClean="0"/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区域名为必填项</a:t>
            </a:r>
            <a:endParaRPr lang="en-US" altLang="zh-CN" dirty="0" smtClean="0"/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用户组名由数字、字母、汉字、下划线组成</a:t>
            </a:r>
            <a:endParaRPr lang="en-US" altLang="zh-CN" dirty="0" smtClean="0"/>
          </a:p>
          <a:p>
            <a:r>
              <a:rPr lang="en-US" altLang="zh-CN" dirty="0" smtClean="0"/>
              <a:t>	</a:t>
            </a:r>
          </a:p>
          <a:p>
            <a:r>
              <a:rPr lang="en-US" altLang="zh-CN" dirty="0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区域管理</a:t>
            </a:r>
            <a:r>
              <a:rPr lang="en-US" altLang="zh-CN" dirty="0" smtClean="0"/>
              <a:t>—</a:t>
            </a:r>
            <a:r>
              <a:rPr lang="zh-CN" altLang="en-US" dirty="0" smtClean="0"/>
              <a:t>编辑</a:t>
            </a:r>
            <a:endParaRPr lang="zh-CN" altLang="en-US" dirty="0"/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1988840"/>
            <a:ext cx="4876800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用户修改密码</a:t>
            </a:r>
            <a:endParaRPr lang="zh-CN" altLang="en-US" dirty="0"/>
          </a:p>
        </p:txBody>
      </p:sp>
      <p:pic>
        <p:nvPicPr>
          <p:cNvPr id="378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420888"/>
            <a:ext cx="3312367" cy="376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7984" y="2780928"/>
            <a:ext cx="4305300" cy="340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67544" y="1340768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用户可以修改自己的密码，修改时进行验证。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登录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1844824"/>
            <a:ext cx="21602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用户输入用户名，</a:t>
            </a:r>
            <a:endParaRPr lang="en-US" altLang="zh-CN" dirty="0" smtClean="0"/>
          </a:p>
          <a:p>
            <a:r>
              <a:rPr lang="zh-CN" altLang="en-US" dirty="0" smtClean="0"/>
              <a:t>   密码登录系统。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验证成功则进入 </a:t>
            </a:r>
            <a:endParaRPr lang="en-US" altLang="zh-CN" dirty="0" smtClean="0"/>
          </a:p>
          <a:p>
            <a:r>
              <a:rPr lang="en-US" altLang="zh-CN" dirty="0" smtClean="0"/>
              <a:t>  </a:t>
            </a:r>
            <a:r>
              <a:rPr lang="zh-CN" altLang="en-US" dirty="0" smtClean="0"/>
              <a:t> 系统，否则提示</a:t>
            </a:r>
            <a:endParaRPr lang="en-US" altLang="zh-CN" dirty="0" smtClean="0"/>
          </a:p>
          <a:p>
            <a:r>
              <a:rPr lang="en-US" altLang="zh-CN" dirty="0" smtClean="0"/>
              <a:t>    </a:t>
            </a:r>
            <a:r>
              <a:rPr lang="zh-CN" altLang="en-US" dirty="0" smtClean="0"/>
              <a:t>错误。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7864" y="1412776"/>
            <a:ext cx="5256584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3861048"/>
            <a:ext cx="5324475" cy="2398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系统导航条</a:t>
            </a:r>
            <a:endParaRPr lang="zh-CN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468484"/>
            <a:ext cx="8229600" cy="789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95536" y="1772816"/>
            <a:ext cx="7416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系统按功能分成了</a:t>
            </a:r>
            <a:r>
              <a:rPr lang="en-US" altLang="zh-CN" dirty="0" smtClean="0"/>
              <a:t>7</a:t>
            </a:r>
            <a:r>
              <a:rPr lang="zh-CN" altLang="en-US" dirty="0" smtClean="0"/>
              <a:t>大模块展示：</a:t>
            </a:r>
            <a:endParaRPr lang="en-US" altLang="zh-CN" dirty="0" smtClean="0"/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视频监控、历史视频、摄像头管理、连接管理</a:t>
            </a:r>
            <a:endParaRPr lang="en-US" altLang="zh-CN" dirty="0" smtClean="0"/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录制管理、运维管理、系统管理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视频监控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1340768"/>
            <a:ext cx="734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用户可在左侧按条件搜索摄像头，选择摄像头后，可进行实时监控。</a:t>
            </a:r>
            <a:endParaRPr lang="zh-CN" altLang="en-US" dirty="0"/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983323"/>
            <a:ext cx="8229600" cy="3759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视频监控</a:t>
            </a:r>
            <a:r>
              <a:rPr lang="en-US" altLang="zh-CN" dirty="0" smtClean="0"/>
              <a:t>—</a:t>
            </a:r>
            <a:r>
              <a:rPr lang="zh-CN" altLang="en-US" dirty="0" smtClean="0"/>
              <a:t>搜索摄像头</a:t>
            </a:r>
            <a:endParaRPr lang="zh-CN" altLang="en-US" dirty="0"/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3212976"/>
            <a:ext cx="226695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0112" y="1628800"/>
            <a:ext cx="2362200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83568" y="1556792"/>
            <a:ext cx="38779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不输入条件搜索：获得所有的摄像头</a:t>
            </a:r>
            <a:endParaRPr lang="en-US" altLang="zh-CN" dirty="0" smtClean="0"/>
          </a:p>
          <a:p>
            <a:r>
              <a:rPr lang="zh-CN" altLang="en-US" dirty="0" smtClean="0"/>
              <a:t>摄像头显示在线与否状态</a:t>
            </a:r>
            <a:endParaRPr lang="en-US" altLang="zh-CN" dirty="0" smtClean="0"/>
          </a:p>
          <a:p>
            <a:r>
              <a:rPr lang="zh-CN" altLang="en-US" dirty="0" smtClean="0"/>
              <a:t>不在线摄像头不提供视频播放服务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1156</Words>
  <Application>Microsoft Office PowerPoint</Application>
  <PresentationFormat>全屏显示(4:3)</PresentationFormat>
  <Paragraphs>218</Paragraphs>
  <Slides>52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53" baseType="lpstr">
      <vt:lpstr>Office 主题</vt:lpstr>
      <vt:lpstr>视频综合管理平台 </vt:lpstr>
      <vt:lpstr>系统简介</vt:lpstr>
      <vt:lpstr>系统框架</vt:lpstr>
      <vt:lpstr>系统功能</vt:lpstr>
      <vt:lpstr>幻灯片 5</vt:lpstr>
      <vt:lpstr>登录</vt:lpstr>
      <vt:lpstr>系统导航条</vt:lpstr>
      <vt:lpstr>视频监控</vt:lpstr>
      <vt:lpstr>视频监控—搜索摄像头</vt:lpstr>
      <vt:lpstr>视频管理—播放实时视频</vt:lpstr>
      <vt:lpstr>视频监控—预案</vt:lpstr>
      <vt:lpstr>视频监控—轮巡</vt:lpstr>
      <vt:lpstr>视频监控—分屏</vt:lpstr>
      <vt:lpstr>视频监控—云台控制</vt:lpstr>
      <vt:lpstr>历史视频</vt:lpstr>
      <vt:lpstr>历史视频-播放</vt:lpstr>
      <vt:lpstr>摄像头管理</vt:lpstr>
      <vt:lpstr>摄像头管理—告警信息</vt:lpstr>
      <vt:lpstr>摄像头管理-新增</vt:lpstr>
      <vt:lpstr>摄像头管理—编辑</vt:lpstr>
      <vt:lpstr>摄像头管理—过滤</vt:lpstr>
      <vt:lpstr>摄像头管理—删除</vt:lpstr>
      <vt:lpstr>连接管理</vt:lpstr>
      <vt:lpstr>录制管理</vt:lpstr>
      <vt:lpstr>录制计划—新增</vt:lpstr>
      <vt:lpstr>录制计划-规则制定</vt:lpstr>
      <vt:lpstr>录制计划—指定摄像头</vt:lpstr>
      <vt:lpstr>运维管理</vt:lpstr>
      <vt:lpstr>运维管理—服务</vt:lpstr>
      <vt:lpstr>运维管理—控制服务器</vt:lpstr>
      <vt:lpstr>运维管理—媒体服务器</vt:lpstr>
      <vt:lpstr>运维管理—主机</vt:lpstr>
      <vt:lpstr>运维管理—日志</vt:lpstr>
      <vt:lpstr>系统管理</vt:lpstr>
      <vt:lpstr>系统管理-权限设计</vt:lpstr>
      <vt:lpstr>用户管理</vt:lpstr>
      <vt:lpstr>用户管理-新增</vt:lpstr>
      <vt:lpstr>用户管理—编辑</vt:lpstr>
      <vt:lpstr>用户管理—过滤</vt:lpstr>
      <vt:lpstr>用户管理-分配功能权限</vt:lpstr>
      <vt:lpstr>用户管理—分配资源权限</vt:lpstr>
      <vt:lpstr>用户组管理</vt:lpstr>
      <vt:lpstr>用户组管理—新增</vt:lpstr>
      <vt:lpstr>用户组管理—编辑</vt:lpstr>
      <vt:lpstr>用户组管理—过滤</vt:lpstr>
      <vt:lpstr>用户组管理—添加组内用户</vt:lpstr>
      <vt:lpstr>用户组管理—分配功能权限</vt:lpstr>
      <vt:lpstr>用户组管理—分配资源权限</vt:lpstr>
      <vt:lpstr>区域管理</vt:lpstr>
      <vt:lpstr>区域管理—新增</vt:lpstr>
      <vt:lpstr>区域管理—编辑</vt:lpstr>
      <vt:lpstr>用户修改密码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视频综合管理平台 </dc:title>
  <dc:creator>wang</dc:creator>
  <cp:lastModifiedBy>wang</cp:lastModifiedBy>
  <cp:revision>45</cp:revision>
  <dcterms:created xsi:type="dcterms:W3CDTF">2014-08-20T01:53:08Z</dcterms:created>
  <dcterms:modified xsi:type="dcterms:W3CDTF">2014-08-22T08:48:31Z</dcterms:modified>
</cp:coreProperties>
</file>